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ar-OM"/>
              <a:t>التاء المربوطة والتاء المفتوحة </a:t>
            </a:r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>
            <a:off x="0" y="-38815"/>
            <a:ext cx="12192000" cy="6896815"/>
            <a:chOff x="0" y="-38815"/>
            <a:chExt cx="12192000" cy="6896815"/>
          </a:xfrm>
        </p:grpSpPr>
        <p:pic>
          <p:nvPicPr>
            <p:cNvPr id="86" name="Google Shape;86;p13"/>
            <p:cNvPicPr preferRelativeResize="0"/>
            <p:nvPr/>
          </p:nvPicPr>
          <p:blipFill rotWithShape="1">
            <a:blip r:embed="rId3">
              <a:alphaModFix/>
            </a:blip>
            <a:srcRect l="1" t="-267" r="267" b="-79"/>
            <a:stretch/>
          </p:blipFill>
          <p:spPr>
            <a:xfrm>
              <a:off x="0" y="-38815"/>
              <a:ext cx="12192000" cy="6896815"/>
            </a:xfrm>
            <a:prstGeom prst="rect">
              <a:avLst/>
            </a:prstGeom>
            <a:solidFill>
              <a:srgbClr val="223386"/>
            </a:solidFill>
            <a:ln>
              <a:noFill/>
            </a:ln>
          </p:spPr>
        </p:pic>
        <p:sp>
          <p:nvSpPr>
            <p:cNvPr id="87" name="Google Shape;87;p13"/>
            <p:cNvSpPr/>
            <p:nvPr/>
          </p:nvSpPr>
          <p:spPr>
            <a:xfrm>
              <a:off x="8901953" y="-1"/>
              <a:ext cx="3290047" cy="3617259"/>
            </a:xfrm>
            <a:prstGeom prst="rect">
              <a:avLst/>
            </a:prstGeom>
            <a:solidFill>
              <a:srgbClr val="2233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l="-134" b="12047"/>
          <a:stretch/>
        </p:blipFill>
        <p:spPr>
          <a:xfrm>
            <a:off x="0" y="0"/>
            <a:ext cx="121992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9" name="Google Shape;14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53062" y="3358356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0" y="-70644"/>
            <a:ext cx="12192000" cy="6928644"/>
          </a:xfrm>
          <a:prstGeom prst="rect">
            <a:avLst/>
          </a:prstGeom>
          <a:solidFill>
            <a:srgbClr val="A6D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0" y="96339"/>
            <a:ext cx="12192000" cy="1323439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أَكْتُبُ أسْماء تِلْك الصُّور في دفتري بخطٍ جَميلٍ وأَنْتبِه إلى التّاء المربوطة والتّاء المفتوحة : 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255" y="2009411"/>
            <a:ext cx="1552538" cy="1552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l="5207" t="3805" r="11473" b="5390"/>
          <a:stretch/>
        </p:blipFill>
        <p:spPr>
          <a:xfrm>
            <a:off x="4243396" y="4341274"/>
            <a:ext cx="1595177" cy="2170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7991" y="4206621"/>
            <a:ext cx="1090852" cy="1901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5028" y="2113516"/>
            <a:ext cx="1528862" cy="1358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7991" y="2009411"/>
            <a:ext cx="1567195" cy="1567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2742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0" y="0"/>
            <a:ext cx="12192000" cy="7301752"/>
          </a:xfrm>
          <a:prstGeom prst="rect">
            <a:avLst/>
          </a:prstGeom>
          <a:solidFill>
            <a:srgbClr val="2537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تُوْجد في آخر الكلمة 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تُرْسَمُ هَكذا : 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،  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ـة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مثل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زَهْرَ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ةٌ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كَبِيرَ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ةٌ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نُورَ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ةُ</a:t>
            </a:r>
            <a:endParaRPr sz="6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قِصَّ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ةٌ 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فَرَاشَ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ةٌ     </a:t>
            </a:r>
            <a:r>
              <a:rPr lang="ar-OM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دَرّاجَ</a:t>
            </a:r>
            <a:r>
              <a:rPr lang="ar-OM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ةٌ</a:t>
            </a:r>
            <a:endParaRPr sz="6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807100" y="115375"/>
            <a:ext cx="71166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83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التّاء المربوطة</a:t>
            </a:r>
            <a:r>
              <a:rPr lang="ar-OM" sz="88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8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810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ar-OM" sz="6000"/>
              <a:t>ترسم هكذا : </a:t>
            </a:r>
            <a:r>
              <a:rPr lang="ar-OM" sz="6000">
                <a:solidFill>
                  <a:srgbClr val="7030A0"/>
                </a:solidFill>
              </a:rPr>
              <a:t>ت</a:t>
            </a:r>
            <a:r>
              <a:rPr lang="ar-OM" sz="6000"/>
              <a:t>  ،  </a:t>
            </a:r>
            <a:r>
              <a:rPr lang="ar-OM" sz="6000">
                <a:solidFill>
                  <a:srgbClr val="FF0000"/>
                </a:solidFill>
              </a:rPr>
              <a:t>ـت</a:t>
            </a:r>
            <a:r>
              <a:rPr lang="ar-OM" sz="6000"/>
              <a:t> مثل 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ar-OM" sz="6000"/>
              <a:t>        تو</a:t>
            </a:r>
            <a:r>
              <a:rPr lang="ar-OM" sz="6000">
                <a:solidFill>
                  <a:srgbClr val="7030A0"/>
                </a:solidFill>
              </a:rPr>
              <a:t>ت</a:t>
            </a:r>
            <a:r>
              <a:rPr lang="ar-OM" sz="6000"/>
              <a:t>   رأ</a:t>
            </a:r>
            <a:r>
              <a:rPr lang="ar-OM" sz="6000">
                <a:solidFill>
                  <a:srgbClr val="7030A0"/>
                </a:solidFill>
              </a:rPr>
              <a:t>ت</a:t>
            </a:r>
            <a:r>
              <a:rPr lang="ar-OM" sz="6000"/>
              <a:t>    كلما</a:t>
            </a:r>
            <a:r>
              <a:rPr lang="ar-OM" sz="6000">
                <a:solidFill>
                  <a:srgbClr val="7030A0"/>
                </a:solidFill>
              </a:rPr>
              <a:t>ت</a:t>
            </a:r>
            <a:r>
              <a:rPr lang="ar-OM" sz="6000"/>
              <a:t> </a:t>
            </a:r>
            <a:endParaRPr/>
          </a:p>
          <a:p>
            <a:pPr marL="22860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ar-OM" sz="6000"/>
              <a:t>      جلس</a:t>
            </a:r>
            <a:r>
              <a:rPr lang="ar-OM" sz="6000">
                <a:solidFill>
                  <a:srgbClr val="FF0000"/>
                </a:solidFill>
              </a:rPr>
              <a:t>ت</a:t>
            </a:r>
            <a:r>
              <a:rPr lang="ar-OM" sz="6000"/>
              <a:t>    بي</a:t>
            </a:r>
            <a:r>
              <a:rPr lang="ar-OM" sz="6000">
                <a:solidFill>
                  <a:srgbClr val="FF0000"/>
                </a:solidFill>
              </a:rPr>
              <a:t>ت</a:t>
            </a:r>
            <a:r>
              <a:rPr lang="ar-OM" sz="6000"/>
              <a:t>   ذهب</a:t>
            </a:r>
            <a:r>
              <a:rPr lang="ar-OM" sz="6000">
                <a:solidFill>
                  <a:srgbClr val="FF0000"/>
                </a:solidFill>
              </a:rPr>
              <a:t>ت</a:t>
            </a:r>
            <a:r>
              <a:rPr lang="ar-OM" sz="6000"/>
              <a:t>              </a:t>
            </a:r>
            <a:endParaRPr sz="6000"/>
          </a:p>
        </p:txBody>
      </p:sp>
      <p:sp>
        <p:nvSpPr>
          <p:cNvPr id="100" name="Google Shape;100;p15"/>
          <p:cNvSpPr/>
          <p:nvPr/>
        </p:nvSpPr>
        <p:spPr>
          <a:xfrm flipH="1">
            <a:off x="-2" y="1"/>
            <a:ext cx="12192000" cy="7032900"/>
          </a:xfrm>
          <a:prstGeom prst="rect">
            <a:avLst/>
          </a:prstGeom>
          <a:solidFill>
            <a:srgbClr val="3D4D9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تُرْسم هَكذا : </a:t>
            </a:r>
            <a:r>
              <a:rPr lang="ar-OM" sz="6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</a:t>
            </a:r>
            <a:r>
              <a:rPr lang="ar-OM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،  </a:t>
            </a:r>
            <a:r>
              <a:rPr lang="ar-OM" sz="6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ـت</a:t>
            </a:r>
            <a:endParaRPr sz="6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مثل</a:t>
            </a:r>
            <a:r>
              <a:rPr lang="ar-OM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                    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-43061" y="307988"/>
            <a:ext cx="120285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التّاء المفتوحة هي التي توجد في آخر</a:t>
            </a:r>
            <a:r>
              <a:rPr lang="ar-OM" sz="60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OM" sz="48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الكلمة</a:t>
            </a:r>
            <a:r>
              <a:rPr lang="ar-OM" sz="60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81950" y="3871250"/>
            <a:ext cx="11203500" cy="28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تُو</a:t>
            </a:r>
            <a:r>
              <a:rPr lang="ar-OM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تٌ</a:t>
            </a: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رَأَ</a:t>
            </a:r>
            <a:r>
              <a:rPr lang="ar-OM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تْ</a:t>
            </a: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مُعَلِّمَا</a:t>
            </a:r>
            <a:r>
              <a:rPr lang="ar-OM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تٌ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جَلَسْ</a:t>
            </a:r>
            <a:r>
              <a:rPr lang="ar-OM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تُ</a:t>
            </a: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بَيْ</a:t>
            </a:r>
            <a:r>
              <a:rPr lang="ar-OM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تٌ</a:t>
            </a:r>
            <a:r>
              <a:rPr lang="ar-OM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ذَهَبَ</a:t>
            </a:r>
            <a:r>
              <a:rPr lang="ar-OM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تْ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4901"/>
          </a:scheme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 flipH="1">
            <a:off x="9130552" y="-26895"/>
            <a:ext cx="3061445" cy="2057401"/>
          </a:xfrm>
          <a:prstGeom prst="rect">
            <a:avLst/>
          </a:prstGeom>
          <a:solidFill>
            <a:srgbClr val="1D2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 flipH="1">
            <a:off x="295834" y="2473219"/>
            <a:ext cx="44375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كيف نُفرّق بين التاء المفتوحة والتاء المربوطة أثْناء الكتابة </a:t>
            </a:r>
            <a:r>
              <a:rPr lang="ar-OM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sz="2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 flipH="1">
            <a:off x="0" y="1"/>
            <a:ext cx="12192000" cy="6858000"/>
          </a:xfrm>
          <a:prstGeom prst="rect">
            <a:avLst/>
          </a:prstGeom>
          <a:solidFill>
            <a:srgbClr val="1D2F7A">
              <a:alpha val="6784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28175" y="499925"/>
            <a:ext cx="11908500" cy="6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التّاء المربوطة 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تُنْطق </a:t>
            </a:r>
            <a:r>
              <a:rPr lang="ar-OM" sz="4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هاء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عنْدَ الوَقْف عليها بالسُّكون</a:t>
            </a:r>
            <a:endParaRPr sz="16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مثل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6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شَجَرَ</a:t>
            </a:r>
            <a:r>
              <a:rPr lang="ar-OM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ةٌ 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ar-OM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شَجَرَ</a:t>
            </a:r>
            <a:r>
              <a:rPr lang="ar-OM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ةْ</a:t>
            </a:r>
            <a:endParaRPr sz="16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التّاء المفتوحة 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تنطق</a:t>
            </a:r>
            <a:r>
              <a:rPr lang="ar-OM" sz="4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تاء 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عند الْوَقْف عليها بالسُّكون</a:t>
            </a:r>
            <a:endParaRPr sz="16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مثل</a:t>
            </a:r>
            <a:endParaRPr sz="4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بِنْ</a:t>
            </a:r>
            <a:r>
              <a:rPr lang="ar-OM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تٌ</a:t>
            </a:r>
            <a:r>
              <a:rPr lang="ar-OM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بِنْ</a:t>
            </a:r>
            <a:r>
              <a:rPr lang="ar-OM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تْ</a:t>
            </a:r>
            <a:endParaRPr sz="4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l="2108" t="3340" r="10436" b="8124"/>
          <a:stretch/>
        </p:blipFill>
        <p:spPr>
          <a:xfrm>
            <a:off x="8783441" y="2294455"/>
            <a:ext cx="941295" cy="9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l="13823" t="171" r="16470"/>
          <a:stretch/>
        </p:blipFill>
        <p:spPr>
          <a:xfrm>
            <a:off x="8902382" y="5627384"/>
            <a:ext cx="1062318" cy="114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6666"/>
          </a:schemeClr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10800000" flipH="1">
            <a:off x="0" y="1"/>
            <a:ext cx="12192000" cy="6857999"/>
          </a:xfrm>
          <a:prstGeom prst="rect">
            <a:avLst/>
          </a:prstGeom>
          <a:solidFill>
            <a:srgbClr val="22368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492624" y="2447364"/>
            <a:ext cx="9103658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600" b="0" i="0" u="none" strike="noStrike" cap="none">
                <a:solidFill>
                  <a:srgbClr val="F4B081"/>
                </a:solidFill>
                <a:latin typeface="Calibri"/>
                <a:ea typeface="Calibri"/>
                <a:cs typeface="Calibri"/>
                <a:sym typeface="Calibri"/>
              </a:rPr>
              <a:t>الآنَ دَوْرُكُمْ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r="-400" b="11810"/>
          <a:stretch/>
        </p:blipFill>
        <p:spPr>
          <a:xfrm>
            <a:off x="-1" y="-25222"/>
            <a:ext cx="12222637" cy="688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521" r="1408" b="12162"/>
          <a:stretch/>
        </p:blipFill>
        <p:spPr>
          <a:xfrm>
            <a:off x="-107577" y="0"/>
            <a:ext cx="122995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l="1604" b="11810"/>
          <a:stretch/>
        </p:blipFill>
        <p:spPr>
          <a:xfrm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التاء المربوطة والتاء المفتوحة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التاء المربوطة والتاء المفتوحة </dc:title>
  <dc:creator>Ghusoon Jaber</dc:creator>
  <cp:lastModifiedBy>Ghusoon Jaber</cp:lastModifiedBy>
  <cp:revision>1</cp:revision>
  <dcterms:modified xsi:type="dcterms:W3CDTF">2023-03-29T08:52:41Z</dcterms:modified>
</cp:coreProperties>
</file>